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92" r:id="rId8"/>
    <p:sldId id="293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C851-5F21-CE3D-EABF-D94177799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094E5-6B6B-6EA4-7322-01A65502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6CB9-7B79-12D6-F513-836850A62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C56B-781F-A10D-0EA6-40187415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19A07-90EE-A890-12EC-79B11DA6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110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E849-2299-60F2-23D6-C28A5BF8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E51F8-9F46-0FEE-3814-42AB26260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0DE06-A44D-D765-6D19-6C9FA6E42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A1E7E-8E7E-4A62-AE25-1FC1BF03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CD9C8-1F20-D81C-6844-B8C5EA29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562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15667-B144-5E87-8BDB-F6989804D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84349-D442-5911-B2FB-F5B4BBEB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E334-440E-B509-B8FD-86A7A05F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EB2A-636B-5D8E-2867-1B8BA5C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6ABD8-8077-38B1-8D39-468434FC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286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4CA3-4039-3682-0583-18362868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0FDBF-77BF-D5F1-985E-7D16D2A5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406EC-EBF8-FD34-8725-509D8731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D103B-A756-C6DA-F547-FA2FBD60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26281-2D6C-F3EA-B6A1-FB2EE3ED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31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285A-9AD8-268F-8ABB-94A6A8E7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B55C6-8567-64B5-2C9C-EA494DA48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5705F-3078-194E-EAC3-4C7E430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DFD80-70CE-5637-59C9-28C87F90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27ED-C7F9-10E5-22A4-A6392C91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142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7BBC-2E61-95ED-A1C2-E8836E4F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8F73B-17A6-1D45-ADC1-3A0ABD5BE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3E6B6-2E7D-43B2-7A3C-4B8883667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69721-B0D3-6E27-0659-F61DAC69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FBC28-804A-42BA-6FC4-96DA2709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8172B-9BD0-7113-71B1-3A2591FA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974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A02C-0CEB-6566-A0DF-778854FA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2B06A-65B1-EB51-95EE-5E780768B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CA80B-93AE-8AE8-AC20-F3623927F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07D43-D7DE-CD71-211D-5C14D4DB6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93862-700F-F473-1B0E-63CC7B91B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FB81B-D019-95F7-AAB8-3E77035C1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E5FDC-104E-8EF2-AB0C-CF8B52D3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85852-458D-1C76-900D-E4BD13F3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784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9CA4-DEE5-017B-F13C-E3D1BD33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C00E7-810D-79B0-4026-5231F3E0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5121B-1372-39B1-489A-53BA92C6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84192-5C0E-1CF4-4F4C-8D496891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15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8A6E4-0980-0AD1-BD55-189D89DE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B2F5FC-561E-F89D-35C2-3B38666F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5A63-A27B-6586-E4E8-A9F81032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833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EEA2-1B87-400C-ACD5-494E4B9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4D31-9357-2B41-03FA-7C0C269D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DBB43-92B6-8C13-5927-ACC948C2A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65373-08D7-B810-598C-8618A3A1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E3C52-7C6A-2BFC-9AF9-A807858B3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93DEC-1021-F1A8-8933-76FB3109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532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999-3145-0A9B-1C61-07ADA25C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9C1DB-18F4-B145-684E-57C34DEEB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663D4-7F66-96EF-3DA3-08C344485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6A87B-6727-E774-F864-DE3F2663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57269-06B1-86CF-FB2C-711F7C68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F679A-A44A-C3E2-8C3F-6A66041D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82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8D13D-AC62-37ED-8A0A-A94E0F77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DECF4-D75D-7279-406C-578C7B3D0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29758-B88A-2478-50E4-DCCC7BE9D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B22D1-05E3-4C16-9D92-CB8F39F566CB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8B5C5-E0C4-0104-B647-28A43F210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6C6BC-9926-3E8D-25FA-6D343E448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3FEB-138D-4449-B0A2-64F754A5EA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002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ordwall.net/play/511/230/901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8681" y="3644046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22 </a:t>
            </a:r>
            <a:br>
              <a:rPr lang="hr-HR" sz="5400" b="1" dirty="0"/>
            </a:br>
            <a:r>
              <a:rPr lang="hr-HR" sz="5400" b="1" dirty="0" err="1"/>
              <a:t>Dreamworld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6ECA-FA22-37BA-04EF-85AD7C0E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57" y="471702"/>
            <a:ext cx="10972800" cy="2747963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/>
              <a:t>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like</a:t>
            </a:r>
            <a:r>
              <a:rPr lang="hr-HR" sz="2800" b="1" dirty="0"/>
              <a:t> </a:t>
            </a:r>
            <a:r>
              <a:rPr lang="hr-HR" sz="2800" b="1" dirty="0" err="1"/>
              <a:t>reading</a:t>
            </a:r>
            <a:r>
              <a:rPr lang="hr-HR" sz="2800" b="1" dirty="0"/>
              <a:t>? </a:t>
            </a:r>
            <a:br>
              <a:rPr lang="hr-HR" sz="2800" b="1" dirty="0"/>
            </a:b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name</a:t>
            </a:r>
            <a:r>
              <a:rPr lang="hr-HR" sz="2800" b="1" dirty="0"/>
              <a:t> some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en-US" sz="2800" b="1" dirty="0"/>
              <a:t> main book genres?</a:t>
            </a:r>
            <a:r>
              <a:rPr lang="hr-HR" sz="2800" b="1" dirty="0"/>
              <a:t> </a:t>
            </a:r>
            <a:br>
              <a:rPr lang="hr-HR" sz="2800" b="1" dirty="0"/>
            </a:br>
            <a:r>
              <a:rPr lang="hr-HR" sz="2800" b="1" dirty="0"/>
              <a:t>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</a:t>
            </a:r>
            <a:r>
              <a:rPr lang="hr-HR" sz="2800" b="1" dirty="0" err="1"/>
              <a:t>fantasy</a:t>
            </a:r>
            <a:r>
              <a:rPr lang="hr-HR" sz="2800" b="1" dirty="0"/>
              <a:t> </a:t>
            </a:r>
            <a:r>
              <a:rPr lang="hr-HR" sz="2800" b="1" dirty="0" err="1"/>
              <a:t>novels</a:t>
            </a:r>
            <a:r>
              <a:rPr lang="hr-HR" sz="2800" b="1" dirty="0"/>
              <a:t>? </a:t>
            </a:r>
            <a:br>
              <a:rPr lang="hr-HR" sz="2800" b="1" dirty="0"/>
            </a:br>
            <a:r>
              <a:rPr lang="hr-HR" sz="2800" b="1" dirty="0" err="1"/>
              <a:t>Have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ever</a:t>
            </a:r>
            <a:r>
              <a:rPr lang="hr-HR" sz="2800" b="1" dirty="0"/>
              <a:t> </a:t>
            </a:r>
            <a:r>
              <a:rPr lang="hr-HR" sz="2800" b="1" dirty="0" err="1"/>
              <a:t>encountered</a:t>
            </a:r>
            <a:r>
              <a:rPr lang="hr-HR" sz="2800" b="1" dirty="0"/>
              <a:t> </a:t>
            </a:r>
            <a:r>
              <a:rPr lang="hr-HR" sz="2800" b="1" dirty="0" err="1"/>
              <a:t>any</a:t>
            </a:r>
            <a:r>
              <a:rPr lang="hr-HR" sz="2800" b="1" dirty="0"/>
              <a:t> </a:t>
            </a:r>
            <a:r>
              <a:rPr lang="hr-HR" sz="2800" b="1" dirty="0" err="1"/>
              <a:t>fantasy</a:t>
            </a:r>
            <a:r>
              <a:rPr lang="hr-HR" sz="2800" b="1" dirty="0"/>
              <a:t> </a:t>
            </a:r>
            <a:r>
              <a:rPr lang="hr-HR" sz="2800" b="1" dirty="0" err="1"/>
              <a:t>creatures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those</a:t>
            </a:r>
            <a:r>
              <a:rPr lang="hr-HR" sz="2800" b="1" dirty="0"/>
              <a:t> </a:t>
            </a:r>
            <a:r>
              <a:rPr lang="hr-HR" sz="2800" b="1" dirty="0" err="1"/>
              <a:t>books</a:t>
            </a:r>
            <a:r>
              <a:rPr lang="hr-HR" sz="2800" b="1" dirty="0"/>
              <a:t>? </a:t>
            </a:r>
            <a:r>
              <a:rPr lang="hr-HR" sz="2800" b="1" dirty="0" err="1"/>
              <a:t>Which</a:t>
            </a:r>
            <a:r>
              <a:rPr lang="hr-HR" sz="28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51B93-726D-49DF-68E4-A354B14A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57" y="3277054"/>
            <a:ext cx="10515600" cy="3024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Some of the most important book genres are: </a:t>
            </a:r>
            <a:r>
              <a:rPr lang="en-US" b="1" dirty="0">
                <a:solidFill>
                  <a:srgbClr val="7030A0"/>
                </a:solidFill>
              </a:rPr>
              <a:t>fantasy, Sci-Fi, mystery, thriller, romance, westerns, dystopian, and contemporary</a:t>
            </a:r>
            <a:r>
              <a:rPr lang="en-US" b="1" dirty="0"/>
              <a:t>.</a:t>
            </a:r>
            <a:endParaRPr lang="en-US" dirty="0"/>
          </a:p>
          <a:p>
            <a:pPr marL="0" indent="0" algn="ctr">
              <a:buNone/>
            </a:pPr>
            <a:r>
              <a:rPr lang="en-US" b="1" dirty="0"/>
              <a:t>Here is a short list of fantasy creatures: </a:t>
            </a:r>
            <a:r>
              <a:rPr lang="en-US" b="1" dirty="0">
                <a:solidFill>
                  <a:srgbClr val="7030A0"/>
                </a:solidFill>
              </a:rPr>
              <a:t>brownies, elves, goblins, werewolves, witches, wizards, giants, ghosts, genies, fairies</a:t>
            </a:r>
            <a:r>
              <a:rPr lang="hr-HR" b="1" dirty="0">
                <a:solidFill>
                  <a:srgbClr val="7030A0"/>
                </a:solidFill>
              </a:rPr>
              <a:t>…</a:t>
            </a:r>
            <a:endParaRPr lang="en-US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Make a table and </a:t>
            </a:r>
            <a:r>
              <a:rPr lang="hr-HR" b="1" dirty="0" err="1"/>
              <a:t>write</a:t>
            </a:r>
            <a:r>
              <a:rPr lang="en-US" b="1" dirty="0"/>
              <a:t> which of the creatures above are good and which </a:t>
            </a:r>
            <a:r>
              <a:rPr lang="hr-HR" b="1" dirty="0"/>
              <a:t>are </a:t>
            </a:r>
            <a:r>
              <a:rPr lang="en-US" b="1" dirty="0"/>
              <a:t>evil. Add reasons why.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09E84-93DF-FBF9-D5CC-A4758B709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457">
            <a:off x="10925665" y="720114"/>
            <a:ext cx="1180119" cy="153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0F144-45D1-6441-7615-3BF664D0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032" y="414313"/>
            <a:ext cx="640135" cy="5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AB2B6-6A78-6F22-7CDB-8D3FAE70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990" y="1662088"/>
            <a:ext cx="640135" cy="5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6C1A1-2AD0-D7EC-7A1E-08CDCD2BE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907" y="3057479"/>
            <a:ext cx="640135" cy="5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BFFC9-FC77-B6F1-E8A5-47B005C87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805">
            <a:off x="29112" y="5020737"/>
            <a:ext cx="1202271" cy="162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6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9552A1-DC1C-68A7-E229-DF1D2316CF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b="4688"/>
          <a:stretch/>
        </p:blipFill>
        <p:spPr>
          <a:xfrm>
            <a:off x="0" y="0"/>
            <a:ext cx="533068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464F07-B952-23CB-B937-A01EB601F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7"/>
          <a:stretch/>
        </p:blipFill>
        <p:spPr>
          <a:xfrm>
            <a:off x="-1" y="1643247"/>
            <a:ext cx="5330685" cy="14379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90B14-239A-F92D-2D0E-DC43A8075B48}"/>
              </a:ext>
            </a:extLst>
          </p:cNvPr>
          <p:cNvSpPr txBox="1"/>
          <p:nvPr/>
        </p:nvSpPr>
        <p:spPr>
          <a:xfrm>
            <a:off x="6096000" y="247650"/>
            <a:ext cx="5591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Martin </a:t>
            </a:r>
            <a:r>
              <a:rPr lang="hr-HR" sz="2800" dirty="0" err="1"/>
              <a:t>has</a:t>
            </a:r>
            <a:r>
              <a:rPr lang="hr-HR" sz="2800" dirty="0"/>
              <a:t> a </a:t>
            </a:r>
            <a:r>
              <a:rPr lang="hr-HR" sz="2800" dirty="0" err="1"/>
              <a:t>book</a:t>
            </a:r>
            <a:r>
              <a:rPr lang="hr-HR" sz="2800" dirty="0"/>
              <a:t> on </a:t>
            </a:r>
            <a:r>
              <a:rPr lang="hr-HR" sz="2800" dirty="0" err="1"/>
              <a:t>fantasy</a:t>
            </a:r>
            <a:r>
              <a:rPr lang="hr-HR" sz="2800" dirty="0"/>
              <a:t> </a:t>
            </a:r>
            <a:r>
              <a:rPr lang="hr-HR" sz="2800" dirty="0" err="1"/>
              <a:t>creatures</a:t>
            </a:r>
            <a:r>
              <a:rPr lang="hr-HR" sz="2800" dirty="0"/>
              <a:t>. </a:t>
            </a:r>
            <a:r>
              <a:rPr lang="hr-HR" sz="2800" dirty="0" err="1"/>
              <a:t>This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a </a:t>
            </a:r>
            <a:r>
              <a:rPr lang="hr-HR" sz="2800" dirty="0" err="1"/>
              <a:t>page</a:t>
            </a:r>
            <a:r>
              <a:rPr lang="hr-HR" sz="2800" dirty="0"/>
              <a:t> </a:t>
            </a:r>
            <a:r>
              <a:rPr lang="hr-HR" sz="2800" dirty="0" err="1"/>
              <a:t>from</a:t>
            </a:r>
            <a:r>
              <a:rPr lang="hr-HR" sz="2800" dirty="0"/>
              <a:t> </a:t>
            </a:r>
            <a:r>
              <a:rPr lang="hr-HR" sz="2800" dirty="0" err="1"/>
              <a:t>this</a:t>
            </a:r>
            <a:r>
              <a:rPr lang="hr-HR" sz="2800" dirty="0"/>
              <a:t> </a:t>
            </a:r>
            <a:r>
              <a:rPr lang="hr-HR" sz="2800" dirty="0" err="1"/>
              <a:t>book</a:t>
            </a:r>
            <a:r>
              <a:rPr lang="hr-HR" sz="2800" dirty="0"/>
              <a:t>. Read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asnwer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E50E3-D74D-746E-1357-4A49B8053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153"/>
            <a:ext cx="5915025" cy="28704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33B5F3-BF22-6EB0-FFFC-421CE4961CFD}"/>
              </a:ext>
            </a:extLst>
          </p:cNvPr>
          <p:cNvSpPr txBox="1"/>
          <p:nvPr/>
        </p:nvSpPr>
        <p:spPr>
          <a:xfrm>
            <a:off x="6095999" y="2063532"/>
            <a:ext cx="559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C8D5A-234F-AE92-5352-8C7D0C70220F}"/>
              </a:ext>
            </a:extLst>
          </p:cNvPr>
          <p:cNvSpPr txBox="1"/>
          <p:nvPr/>
        </p:nvSpPr>
        <p:spPr>
          <a:xfrm>
            <a:off x="6095999" y="2566807"/>
            <a:ext cx="5591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 There are four fantasy creatures: </a:t>
            </a:r>
            <a:r>
              <a:rPr lang="en-US" sz="2800" i="1" dirty="0">
                <a:solidFill>
                  <a:srgbClr val="FF0000"/>
                </a:solidFill>
              </a:rPr>
              <a:t>ghosts, brownies, goblins, and fairies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hr-HR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2 Ghosts live in old castles, brownies live on farms, goblins live outside, and fairies live in fields or meadows.</a:t>
            </a:r>
          </a:p>
        </p:txBody>
      </p:sp>
    </p:spTree>
    <p:extLst>
      <p:ext uri="{BB962C8B-B14F-4D97-AF65-F5344CB8AC3E}">
        <p14:creationId xmlns:p14="http://schemas.microsoft.com/office/powerpoint/2010/main" val="35793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9552A1-DC1C-68A7-E229-DF1D2316CF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b="4688"/>
          <a:stretch/>
        </p:blipFill>
        <p:spPr>
          <a:xfrm>
            <a:off x="0" y="0"/>
            <a:ext cx="533068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464F07-B952-23CB-B937-A01EB601F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b="152"/>
          <a:stretch/>
        </p:blipFill>
        <p:spPr>
          <a:xfrm>
            <a:off x="0" y="2171700"/>
            <a:ext cx="5330685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90B14-239A-F92D-2D0E-DC43A8075B48}"/>
              </a:ext>
            </a:extLst>
          </p:cNvPr>
          <p:cNvSpPr txBox="1"/>
          <p:nvPr/>
        </p:nvSpPr>
        <p:spPr>
          <a:xfrm>
            <a:off x="5684940" y="70545"/>
            <a:ext cx="59841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the text once again</a:t>
            </a:r>
            <a:r>
              <a:rPr lang="hr-HR" sz="2800" dirty="0"/>
              <a:t>.</a:t>
            </a:r>
            <a:r>
              <a:rPr lang="en-US" sz="2800" dirty="0"/>
              <a:t> </a:t>
            </a:r>
            <a:endParaRPr lang="hr-HR" sz="2800" dirty="0"/>
          </a:p>
          <a:p>
            <a:r>
              <a:rPr lang="hr-HR" sz="2800" dirty="0"/>
              <a:t>F</a:t>
            </a:r>
            <a:r>
              <a:rPr lang="en-US" sz="2800" dirty="0"/>
              <a:t>ill in the table in Task B. </a:t>
            </a:r>
            <a:endParaRPr lang="hr-HR" sz="2800" dirty="0"/>
          </a:p>
          <a:p>
            <a:r>
              <a:rPr lang="en-US" sz="2800" dirty="0"/>
              <a:t>Find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en-US" sz="2800" dirty="0"/>
              <a:t>words that describe nature and imaginary creatures. </a:t>
            </a:r>
            <a:endParaRPr lang="hr-HR" sz="2800" dirty="0"/>
          </a:p>
          <a:p>
            <a:endParaRPr lang="hr-HR" sz="2800" dirty="0"/>
          </a:p>
          <a:p>
            <a:r>
              <a:rPr lang="en-US" sz="2800" dirty="0"/>
              <a:t>Sort them out into two columns. </a:t>
            </a:r>
            <a:endParaRPr lang="hr-HR" sz="2800" dirty="0"/>
          </a:p>
          <a:p>
            <a:r>
              <a:rPr lang="en-US" sz="2800" dirty="0"/>
              <a:t>Use your dictionary at the back of the book.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3B5F3-BF22-6EB0-FFFC-421CE4961CFD}"/>
              </a:ext>
            </a:extLst>
          </p:cNvPr>
          <p:cNvSpPr txBox="1"/>
          <p:nvPr/>
        </p:nvSpPr>
        <p:spPr>
          <a:xfrm>
            <a:off x="5684939" y="3761882"/>
            <a:ext cx="559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C0FC8-27DF-61B1-BBD3-D00C2BF91663}"/>
              </a:ext>
            </a:extLst>
          </p:cNvPr>
          <p:cNvSpPr txBox="1"/>
          <p:nvPr/>
        </p:nvSpPr>
        <p:spPr>
          <a:xfrm>
            <a:off x="223533" y="3700328"/>
            <a:ext cx="25482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err="1">
                <a:solidFill>
                  <a:srgbClr val="FF0000"/>
                </a:solidFill>
              </a:rPr>
              <a:t>lakes</a:t>
            </a:r>
            <a:r>
              <a:rPr lang="hr-HR" sz="1500" b="1" dirty="0">
                <a:solidFill>
                  <a:srgbClr val="FF0000"/>
                </a:solidFill>
              </a:rPr>
              <a:t> </a:t>
            </a:r>
            <a:r>
              <a:rPr lang="hr-HR" sz="1500" b="1" dirty="0" err="1">
                <a:solidFill>
                  <a:srgbClr val="FF0000"/>
                </a:solidFill>
              </a:rPr>
              <a:t>or</a:t>
            </a:r>
            <a:r>
              <a:rPr lang="hr-HR" sz="1500" b="1" dirty="0">
                <a:solidFill>
                  <a:srgbClr val="FF0000"/>
                </a:solidFill>
              </a:rPr>
              <a:t> </a:t>
            </a:r>
            <a:r>
              <a:rPr lang="hr-HR" sz="1500" b="1" dirty="0" err="1">
                <a:solidFill>
                  <a:srgbClr val="FF0000"/>
                </a:solidFill>
              </a:rPr>
              <a:t>lochs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jezera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valleys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doline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pond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bara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stream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potok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waterfalls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slapovi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mountains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planine</a:t>
            </a:r>
            <a:r>
              <a:rPr lang="hr-HR" sz="1500" b="1" dirty="0">
                <a:solidFill>
                  <a:srgbClr val="FF0000"/>
                </a:solidFill>
              </a:rPr>
              <a:t>), </a:t>
            </a:r>
            <a:r>
              <a:rPr lang="hr-HR" sz="1500" b="1" dirty="0" err="1">
                <a:solidFill>
                  <a:srgbClr val="FF0000"/>
                </a:solidFill>
              </a:rPr>
              <a:t>field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polje</a:t>
            </a:r>
            <a:r>
              <a:rPr lang="hr-HR" sz="1500" b="1" dirty="0">
                <a:solidFill>
                  <a:srgbClr val="FF0000"/>
                </a:solidFill>
              </a:rPr>
              <a:t>) , </a:t>
            </a:r>
            <a:r>
              <a:rPr lang="hr-HR" sz="1500" b="1" dirty="0" err="1">
                <a:solidFill>
                  <a:srgbClr val="FF0000"/>
                </a:solidFill>
              </a:rPr>
              <a:t>meadow</a:t>
            </a:r>
            <a:r>
              <a:rPr lang="hr-HR" sz="1500" b="1" dirty="0">
                <a:solidFill>
                  <a:srgbClr val="FF0000"/>
                </a:solidFill>
              </a:rPr>
              <a:t> (</a:t>
            </a:r>
            <a:r>
              <a:rPr lang="hr-HR" sz="1500" b="1" dirty="0">
                <a:solidFill>
                  <a:schemeClr val="accent1"/>
                </a:solidFill>
              </a:rPr>
              <a:t>livada</a:t>
            </a:r>
            <a:r>
              <a:rPr lang="hr-HR" sz="15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3BD0C-1B6F-7667-D65E-2088F14031FF}"/>
              </a:ext>
            </a:extLst>
          </p:cNvPr>
          <p:cNvSpPr txBox="1"/>
          <p:nvPr/>
        </p:nvSpPr>
        <p:spPr>
          <a:xfrm>
            <a:off x="2689461" y="3700327"/>
            <a:ext cx="244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rgbClr val="FF0000"/>
                </a:solidFill>
              </a:rPr>
              <a:t>brownies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goblins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fairies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96026-D761-493C-BA99-9EF4A3319F5B}"/>
              </a:ext>
            </a:extLst>
          </p:cNvPr>
          <p:cNvSpPr txBox="1"/>
          <p:nvPr/>
        </p:nvSpPr>
        <p:spPr>
          <a:xfrm>
            <a:off x="5632551" y="4717222"/>
            <a:ext cx="5695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name some stories in which you can find fantasy creatures?</a:t>
            </a:r>
          </a:p>
          <a:p>
            <a:r>
              <a:rPr lang="en-US" sz="2800" dirty="0"/>
              <a:t>What do they do?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A05472-7C72-479F-9E82-C97B6CDC6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51" y="5398044"/>
            <a:ext cx="1314100" cy="109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68BACD-BB98-8572-E29C-719AAD109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b="3238"/>
          <a:stretch/>
        </p:blipFill>
        <p:spPr>
          <a:xfrm>
            <a:off x="0" y="1"/>
            <a:ext cx="522346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32248-3E5B-FF1D-10A4-2682D83FA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4318" y="188852"/>
            <a:ext cx="6151551" cy="265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story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give</a:t>
            </a:r>
            <a:r>
              <a:rPr lang="hr-HR" dirty="0"/>
              <a:t> a title to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its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parts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 err="1"/>
              <a:t>Vote</a:t>
            </a:r>
            <a:r>
              <a:rPr lang="hr-HR" dirty="0"/>
              <a:t> for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best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titles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A8915-52B2-4275-EB21-8A4755BF8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" y="2133600"/>
            <a:ext cx="5599374" cy="3382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4C84541-1409-EEF4-B34A-866560489649}"/>
              </a:ext>
            </a:extLst>
          </p:cNvPr>
          <p:cNvSpPr txBox="1">
            <a:spLocks/>
          </p:cNvSpPr>
          <p:nvPr/>
        </p:nvSpPr>
        <p:spPr>
          <a:xfrm>
            <a:off x="5869088" y="2533971"/>
            <a:ext cx="6180833" cy="138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What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think</a:t>
            </a:r>
            <a:r>
              <a:rPr lang="hr-HR" dirty="0"/>
              <a:t> </a:t>
            </a:r>
            <a:r>
              <a:rPr lang="hr-HR" dirty="0" err="1"/>
              <a:t>happened</a:t>
            </a:r>
            <a:r>
              <a:rPr lang="hr-HR" dirty="0"/>
              <a:t> </a:t>
            </a:r>
            <a:r>
              <a:rPr lang="hr-HR" dirty="0" err="1"/>
              <a:t>next</a:t>
            </a:r>
            <a:r>
              <a:rPr lang="hr-HR" dirty="0"/>
              <a:t>? </a:t>
            </a:r>
            <a:r>
              <a:rPr lang="hr-HR" dirty="0" err="1"/>
              <a:t>Discuss</a:t>
            </a:r>
            <a:r>
              <a:rPr lang="hr-HR" dirty="0"/>
              <a:t> </a:t>
            </a:r>
            <a:r>
              <a:rPr lang="hr-HR" dirty="0" err="1"/>
              <a:t>ideas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class</a:t>
            </a:r>
            <a:r>
              <a:rPr lang="hr-HR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recording</a:t>
            </a:r>
            <a:r>
              <a:rPr lang="hr-HR" dirty="0"/>
              <a:t> to </a:t>
            </a:r>
            <a:r>
              <a:rPr lang="hr-HR" dirty="0" err="1"/>
              <a:t>find</a:t>
            </a:r>
            <a:r>
              <a:rPr lang="hr-HR" dirty="0"/>
              <a:t> </a:t>
            </a:r>
            <a:r>
              <a:rPr lang="hr-HR" dirty="0" err="1"/>
              <a:t>out</a:t>
            </a:r>
            <a:r>
              <a:rPr lang="hr-HR" b="1" dirty="0"/>
              <a:t>.</a:t>
            </a:r>
          </a:p>
        </p:txBody>
      </p:sp>
      <p:pic>
        <p:nvPicPr>
          <p:cNvPr id="12" name="l__22_1_what_do_you_think_happened_next">
            <a:hlinkClick r:id="" action="ppaction://media"/>
            <a:extLst>
              <a:ext uri="{FF2B5EF4-FFF2-40B4-BE49-F238E27FC236}">
                <a16:creationId xmlns:a16="http://schemas.microsoft.com/office/drawing/2014/main" id="{97B670F3-6182-8F95-52C0-F5D7F79E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6487" y="398773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D3C6B-F588-824A-45A2-B27AE80B9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3" y="2803280"/>
            <a:ext cx="5312366" cy="20432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3BD5488-3AA7-38A5-08A8-ADA8EA1A3F36}"/>
              </a:ext>
            </a:extLst>
          </p:cNvPr>
          <p:cNvSpPr txBox="1">
            <a:spLocks/>
          </p:cNvSpPr>
          <p:nvPr/>
        </p:nvSpPr>
        <p:spPr>
          <a:xfrm>
            <a:off x="5898371" y="4755264"/>
            <a:ext cx="6151551" cy="126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once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answers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C. 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DFC8CB3-BA0A-F3AD-482C-180F3DABEB7E}"/>
              </a:ext>
            </a:extLst>
          </p:cNvPr>
          <p:cNvSpPr txBox="1">
            <a:spLocks/>
          </p:cNvSpPr>
          <p:nvPr/>
        </p:nvSpPr>
        <p:spPr>
          <a:xfrm>
            <a:off x="5898370" y="6064697"/>
            <a:ext cx="6151551" cy="604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5B3580-4C37-8B6D-D38B-CE85AE2BC517}"/>
              </a:ext>
            </a:extLst>
          </p:cNvPr>
          <p:cNvSpPr txBox="1"/>
          <p:nvPr/>
        </p:nvSpPr>
        <p:spPr>
          <a:xfrm>
            <a:off x="730682" y="4231420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Charles Darwin, </a:t>
            </a:r>
            <a:r>
              <a:rPr lang="hr-HR" b="1" dirty="0" err="1">
                <a:solidFill>
                  <a:srgbClr val="FF0000"/>
                </a:solidFill>
              </a:rPr>
              <a:t>Issac</a:t>
            </a:r>
            <a:r>
              <a:rPr lang="hr-HR" b="1" dirty="0">
                <a:solidFill>
                  <a:srgbClr val="FF0000"/>
                </a:solidFill>
              </a:rPr>
              <a:t> Newton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DA53E-E5D3-AE21-1EEA-53D4BAA9C88D}"/>
              </a:ext>
            </a:extLst>
          </p:cNvPr>
          <p:cNvSpPr txBox="1"/>
          <p:nvPr/>
        </p:nvSpPr>
        <p:spPr>
          <a:xfrm>
            <a:off x="240353" y="4739169"/>
            <a:ext cx="482203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 </a:t>
            </a:r>
            <a:r>
              <a:rPr lang="hr-HR" b="1" dirty="0" err="1">
                <a:solidFill>
                  <a:srgbClr val="FF0000"/>
                </a:solidFill>
              </a:rPr>
              <a:t>Her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heart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beating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fast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r>
              <a:rPr lang="hr-HR" b="1" dirty="0">
                <a:solidFill>
                  <a:srgbClr val="FF0000"/>
                </a:solidFill>
              </a:rPr>
              <a:t>2 </a:t>
            </a:r>
            <a:r>
              <a:rPr lang="hr-HR" b="1" dirty="0" err="1">
                <a:solidFill>
                  <a:srgbClr val="FF0000"/>
                </a:solidFill>
              </a:rPr>
              <a:t>She</a:t>
            </a:r>
            <a:r>
              <a:rPr lang="hr-HR" b="1" dirty="0">
                <a:solidFill>
                  <a:srgbClr val="FF0000"/>
                </a:solidFill>
              </a:rPr>
              <a:t> let </a:t>
            </a:r>
            <a:r>
              <a:rPr lang="hr-HR" b="1" dirty="0" err="1">
                <a:solidFill>
                  <a:srgbClr val="FF0000"/>
                </a:solidFill>
              </a:rPr>
              <a:t>out</a:t>
            </a:r>
            <a:r>
              <a:rPr lang="hr-HR" b="1" dirty="0">
                <a:solidFill>
                  <a:srgbClr val="FF0000"/>
                </a:solidFill>
              </a:rPr>
              <a:t> a </a:t>
            </a:r>
            <a:r>
              <a:rPr lang="hr-HR" b="1" dirty="0" err="1">
                <a:solidFill>
                  <a:srgbClr val="FF0000"/>
                </a:solidFill>
              </a:rPr>
              <a:t>long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loud</a:t>
            </a:r>
            <a:r>
              <a:rPr lang="hr-HR" b="1" dirty="0">
                <a:solidFill>
                  <a:srgbClr val="FF0000"/>
                </a:solidFill>
              </a:rPr>
              <a:t>, piercing </a:t>
            </a:r>
            <a:r>
              <a:rPr lang="hr-HR" b="1" dirty="0" err="1">
                <a:solidFill>
                  <a:srgbClr val="FF0000"/>
                </a:solidFill>
              </a:rPr>
              <a:t>scream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42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14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CF2ED-25D6-426A-3D5A-E2614B300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050" y="229157"/>
            <a:ext cx="6019800" cy="1180543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Finish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D. </a:t>
            </a:r>
          </a:p>
          <a:p>
            <a:pPr marL="0" indent="0">
              <a:buNone/>
            </a:pP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answers</a:t>
            </a:r>
            <a:r>
              <a:rPr lang="hr-HR" dirty="0"/>
              <a:t>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0247B9B-B733-F065-E74A-AFC54CBB4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b="3238"/>
          <a:stretch/>
        </p:blipFill>
        <p:spPr>
          <a:xfrm>
            <a:off x="0" y="1"/>
            <a:ext cx="5223466" cy="685799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E3EA99-0F78-A501-AFDB-B6DECB99A2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576276"/>
            <a:ext cx="4561068" cy="2529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E7ACCD7-674F-9D2A-5F2F-8891B9420ECF}"/>
              </a:ext>
            </a:extLst>
          </p:cNvPr>
          <p:cNvSpPr txBox="1">
            <a:spLocks/>
          </p:cNvSpPr>
          <p:nvPr/>
        </p:nvSpPr>
        <p:spPr>
          <a:xfrm>
            <a:off x="5734050" y="1315008"/>
            <a:ext cx="6019800" cy="694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0BC7B37-A425-B893-5DC5-BE84EF995725}"/>
              </a:ext>
            </a:extLst>
          </p:cNvPr>
          <p:cNvSpPr txBox="1">
            <a:spLocks/>
          </p:cNvSpPr>
          <p:nvPr/>
        </p:nvSpPr>
        <p:spPr>
          <a:xfrm>
            <a:off x="5480641" y="2248457"/>
            <a:ext cx="6532393" cy="444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 …was writing some exercises on the board.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2 …with the right number in a minute or two.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3 …was lying in bed in Susan and Martin’s old</a:t>
            </a:r>
            <a:br>
              <a:rPr lang="hr-HR" sz="2400" dirty="0">
                <a:solidFill>
                  <a:srgbClr val="FF0000"/>
                </a:solidFill>
              </a:rPr>
            </a:br>
            <a:r>
              <a:rPr lang="hr-HR" sz="2400" dirty="0">
                <a:solidFill>
                  <a:srgbClr val="FF0000"/>
                </a:solidFill>
              </a:rPr>
              <a:t>       </a:t>
            </a:r>
            <a:r>
              <a:rPr lang="en-US" sz="2400" dirty="0">
                <a:solidFill>
                  <a:srgbClr val="FF0000"/>
                </a:solidFill>
              </a:rPr>
              <a:t> house.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4 …she got out of bed.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5 …a tall apparition in white which was dancing a</a:t>
            </a:r>
            <a:br>
              <a:rPr lang="hr-HR" sz="2400" dirty="0">
                <a:solidFill>
                  <a:srgbClr val="FF0000"/>
                </a:solidFill>
              </a:rPr>
            </a:br>
            <a:r>
              <a:rPr lang="hr-HR" sz="2400" dirty="0">
                <a:solidFill>
                  <a:srgbClr val="FF0000"/>
                </a:solidFill>
              </a:rPr>
              <a:t>       </a:t>
            </a:r>
            <a:r>
              <a:rPr lang="en-US" sz="2400" dirty="0">
                <a:solidFill>
                  <a:srgbClr val="FF0000"/>
                </a:solidFill>
              </a:rPr>
              <a:t> strange dance while holding a long stick and</a:t>
            </a:r>
            <a:br>
              <a:rPr lang="hr-HR" sz="2400" dirty="0">
                <a:solidFill>
                  <a:srgbClr val="FF0000"/>
                </a:solidFill>
              </a:rPr>
            </a:br>
            <a:r>
              <a:rPr lang="hr-HR" sz="2400" dirty="0">
                <a:solidFill>
                  <a:srgbClr val="FF0000"/>
                </a:solidFill>
              </a:rPr>
              <a:t>       </a:t>
            </a:r>
            <a:r>
              <a:rPr lang="en-US" sz="2400" dirty="0">
                <a:solidFill>
                  <a:srgbClr val="FF0000"/>
                </a:solidFill>
              </a:rPr>
              <a:t> pointing to the ceiling. It was a ghost.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02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95" y="-30836"/>
            <a:ext cx="10515600" cy="1325563"/>
          </a:xfrm>
        </p:spPr>
        <p:txBody>
          <a:bodyPr/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109</a:t>
            </a:r>
            <a:r>
              <a:rPr lang="hr-HR" i="1" dirty="0"/>
              <a:t>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83872" y="311499"/>
            <a:ext cx="5931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Fill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gaps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A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simple</a:t>
            </a:r>
            <a:r>
              <a:rPr lang="hr-HR" sz="2800" dirty="0"/>
              <a:t> </a:t>
            </a:r>
            <a:r>
              <a:rPr lang="hr-HR" sz="2800" dirty="0" err="1"/>
              <a:t>or</a:t>
            </a:r>
            <a:r>
              <a:rPr lang="hr-HR" sz="2800" dirty="0"/>
              <a:t> past </a:t>
            </a:r>
            <a:r>
              <a:rPr lang="hr-HR" sz="2800" dirty="0" err="1"/>
              <a:t>continuous</a:t>
            </a:r>
            <a:r>
              <a:rPr lang="hr-HR" sz="2800" dirty="0"/>
              <a:t>. 2</a:t>
            </a:r>
          </a:p>
          <a:p>
            <a:r>
              <a:rPr lang="hr-HR" sz="2800" dirty="0"/>
              <a:t>All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 </a:t>
            </a:r>
            <a:r>
              <a:rPr lang="hr-HR" sz="2800" dirty="0" err="1"/>
              <a:t>that</a:t>
            </a:r>
            <a:r>
              <a:rPr lang="hr-HR" sz="2800" dirty="0"/>
              <a:t> </a:t>
            </a:r>
            <a:r>
              <a:rPr lang="hr-HR" sz="2800" dirty="0" err="1"/>
              <a:t>should</a:t>
            </a:r>
            <a:r>
              <a:rPr lang="hr-HR" sz="2800" dirty="0"/>
              <a:t> </a:t>
            </a:r>
            <a:r>
              <a:rPr lang="hr-HR" sz="2800" dirty="0" err="1"/>
              <a:t>be</a:t>
            </a:r>
            <a:r>
              <a:rPr lang="hr-HR" sz="2800" dirty="0"/>
              <a:t> put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continuous</a:t>
            </a:r>
            <a:r>
              <a:rPr lang="hr-HR" sz="2800" dirty="0"/>
              <a:t> are </a:t>
            </a:r>
            <a:r>
              <a:rPr lang="hr-HR" sz="2800" dirty="0" err="1"/>
              <a:t>written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bold</a:t>
            </a:r>
            <a:r>
              <a:rPr lang="hr-HR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85069" y="242600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r="713"/>
          <a:stretch/>
        </p:blipFill>
        <p:spPr>
          <a:xfrm>
            <a:off x="899019" y="1130143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11D3554-1D57-E754-4489-D10B65962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013" y="3179711"/>
            <a:ext cx="5812845" cy="1205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situations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B to </a:t>
            </a:r>
            <a:r>
              <a:rPr lang="hr-HR" dirty="0" err="1"/>
              <a:t>find</a:t>
            </a:r>
            <a:r>
              <a:rPr lang="hr-HR" dirty="0"/>
              <a:t> </a:t>
            </a:r>
            <a:r>
              <a:rPr lang="hr-HR" dirty="0" err="1"/>
              <a:t>out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those</a:t>
            </a:r>
            <a:r>
              <a:rPr lang="hr-HR" dirty="0"/>
              <a:t> </a:t>
            </a:r>
            <a:r>
              <a:rPr lang="hr-HR" dirty="0" err="1"/>
              <a:t>people</a:t>
            </a:r>
            <a:r>
              <a:rPr lang="hr-HR" dirty="0"/>
              <a:t> </a:t>
            </a:r>
            <a:r>
              <a:rPr lang="hr-HR" dirty="0" err="1"/>
              <a:t>were</a:t>
            </a:r>
            <a:r>
              <a:rPr lang="hr-HR" dirty="0"/>
              <a:t> </a:t>
            </a:r>
            <a:r>
              <a:rPr lang="hr-HR" dirty="0" err="1"/>
              <a:t>doing</a:t>
            </a:r>
            <a:r>
              <a:rPr lang="hr-HR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089C4-BCE4-F1CA-BE0F-D2DFADA73581}"/>
              </a:ext>
            </a:extLst>
          </p:cNvPr>
          <p:cNvSpPr txBox="1"/>
          <p:nvPr/>
        </p:nvSpPr>
        <p:spPr>
          <a:xfrm>
            <a:off x="6095999" y="470588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35E90-8C05-FDE9-112A-675F1471C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7" y="1445141"/>
            <a:ext cx="5524979" cy="4907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7097C-BC71-A93D-3A01-D26507A6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42" b="465"/>
          <a:stretch/>
        </p:blipFill>
        <p:spPr>
          <a:xfrm>
            <a:off x="325094" y="1779464"/>
            <a:ext cx="5307965" cy="4551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7CB01C-7270-A0A0-5934-FAAE40CEF4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" y="3067050"/>
            <a:ext cx="5752194" cy="19387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94_wb_u4__l22_dreamworld">
            <a:hlinkClick r:id="" action="ppaction://media"/>
            <a:extLst>
              <a:ext uri="{FF2B5EF4-FFF2-40B4-BE49-F238E27FC236}">
                <a16:creationId xmlns:a16="http://schemas.microsoft.com/office/drawing/2014/main" id="{F3A3065B-B440-9CB2-4C17-4C19EC102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5944" y="4294281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6A4D9D-3178-9891-8A0E-F6F4501E04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1" y="3580533"/>
            <a:ext cx="3558848" cy="1386960"/>
          </a:xfrm>
          <a:prstGeom prst="rect">
            <a:avLst/>
          </a:prstGeom>
        </p:spPr>
      </p:pic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9782CFCF-8A0C-77A6-DD4B-AEF0398EBC3B}"/>
              </a:ext>
            </a:extLst>
          </p:cNvPr>
          <p:cNvSpPr txBox="1">
            <a:spLocks/>
          </p:cNvSpPr>
          <p:nvPr/>
        </p:nvSpPr>
        <p:spPr>
          <a:xfrm>
            <a:off x="6091651" y="5241609"/>
            <a:ext cx="5935741" cy="120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situations</a:t>
            </a:r>
            <a:r>
              <a:rPr lang="hr-HR" dirty="0"/>
              <a:t> </a:t>
            </a:r>
            <a:r>
              <a:rPr lang="hr-HR" dirty="0" err="1"/>
              <a:t>once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27680-2F2B-8566-CF71-04B17FBCE9A1}"/>
              </a:ext>
            </a:extLst>
          </p:cNvPr>
          <p:cNvSpPr txBox="1"/>
          <p:nvPr/>
        </p:nvSpPr>
        <p:spPr>
          <a:xfrm>
            <a:off x="6057675" y="609672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308A7B7-6CFB-F115-572F-A58C2746F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-12660" y="3064845"/>
            <a:ext cx="6084196" cy="18780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94_wb_u4__l22_dreamworld">
            <a:hlinkClick r:id="" action="ppaction://media"/>
            <a:extLst>
              <a:ext uri="{FF2B5EF4-FFF2-40B4-BE49-F238E27FC236}">
                <a16:creationId xmlns:a16="http://schemas.microsoft.com/office/drawing/2014/main" id="{138AC4B8-D508-BD8D-D524-6E8C5A752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5944" y="6074622"/>
            <a:ext cx="487363" cy="4873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30B024-9A3E-40F0-C7B9-46ACCCD89B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"/>
          <a:stretch/>
        </p:blipFill>
        <p:spPr>
          <a:xfrm>
            <a:off x="283155" y="3367877"/>
            <a:ext cx="5752194" cy="15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5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05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  <p:bldP spid="8" grpId="0"/>
      <p:bldP spid="14" grpId="0" build="p"/>
      <p:bldP spid="1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64C6-185D-F953-2263-52A156BB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Play a game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revise</a:t>
            </a:r>
            <a:r>
              <a:rPr lang="hr-HR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E25E6-60D8-F272-A009-AED81571B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0612" y="1939925"/>
            <a:ext cx="1001077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000" dirty="0">
                <a:hlinkClick r:id="rId2"/>
              </a:rPr>
              <a:t>https://wordwall.net/play/511/230/901</a:t>
            </a:r>
            <a:r>
              <a:rPr lang="hr-HR" sz="3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2DDD-A159-F416-EA49-99F1FAC59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63" y="2634220"/>
            <a:ext cx="3944867" cy="365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4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548</Words>
  <Application>Microsoft Office PowerPoint</Application>
  <PresentationFormat>Widescreen</PresentationFormat>
  <Paragraphs>50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Lesson 22  Dreamworld</vt:lpstr>
      <vt:lpstr>Do you like reading?  Can you name some of the main book genres?  Do you read fantasy novels?  Have you ever encountered any fantasy creatures in those books? Which?</vt:lpstr>
      <vt:lpstr>PowerPoint Presentation</vt:lpstr>
      <vt:lpstr>PowerPoint Presentation</vt:lpstr>
      <vt:lpstr>PowerPoint Presentation</vt:lpstr>
      <vt:lpstr>PowerPoint Presentation</vt:lpstr>
      <vt:lpstr>Workbook page 109.</vt:lpstr>
      <vt:lpstr>Play a game and revise!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22 – Dreamworld</dc:title>
  <dc:creator>Josipa</dc:creator>
  <cp:lastModifiedBy>Sanja Ivoš</cp:lastModifiedBy>
  <cp:revision>21</cp:revision>
  <dcterms:created xsi:type="dcterms:W3CDTF">2022-08-21T17:51:19Z</dcterms:created>
  <dcterms:modified xsi:type="dcterms:W3CDTF">2022-12-06T13:47:28Z</dcterms:modified>
</cp:coreProperties>
</file>